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859" r:id="rId2"/>
    <p:sldId id="906" r:id="rId3"/>
    <p:sldId id="910" r:id="rId4"/>
    <p:sldId id="931" r:id="rId5"/>
    <p:sldId id="932" r:id="rId6"/>
    <p:sldId id="933" r:id="rId7"/>
    <p:sldId id="934" r:id="rId8"/>
    <p:sldId id="911" r:id="rId9"/>
    <p:sldId id="912" r:id="rId10"/>
    <p:sldId id="913" r:id="rId11"/>
    <p:sldId id="914" r:id="rId12"/>
    <p:sldId id="915" r:id="rId13"/>
    <p:sldId id="916" r:id="rId14"/>
    <p:sldId id="917" r:id="rId15"/>
    <p:sldId id="918" r:id="rId16"/>
    <p:sldId id="919" r:id="rId17"/>
    <p:sldId id="920" r:id="rId18"/>
    <p:sldId id="921" r:id="rId19"/>
    <p:sldId id="922" r:id="rId20"/>
    <p:sldId id="923" r:id="rId21"/>
    <p:sldId id="924" r:id="rId22"/>
    <p:sldId id="925" r:id="rId23"/>
    <p:sldId id="926" r:id="rId24"/>
    <p:sldId id="927" r:id="rId2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08" d="100"/>
          <a:sy n="108" d="100"/>
        </p:scale>
        <p:origin x="13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pPr>
                <a:defRPr/>
              </a:pPr>
              <a:t>2024/12/15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3138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框 4"/>
          <p:cNvSpPr txBox="1"/>
          <p:nvPr userDrawn="1"/>
        </p:nvSpPr>
        <p:spPr>
          <a:xfrm>
            <a:off x="6023198" y="26126"/>
            <a:ext cx="6020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课时训练  历史  九年级下  </a:t>
            </a:r>
            <a:r>
              <a:rPr lang="en-US" altLang="zh-CN" sz="2000" dirty="0" smtClean="0">
                <a:solidFill>
                  <a:prstClr val="black"/>
                </a:solidFill>
                <a:latin typeface="+mj-lt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+mj-lt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894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pPr>
                <a:defRPr/>
              </a:pPr>
              <a:t>2024/12/15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2576270"/>
            <a:ext cx="121920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2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第六单元</a:t>
            </a:r>
            <a:r>
              <a:rPr lang="zh-CN" altLang="en-US" sz="52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提优大考卷</a:t>
            </a:r>
            <a:endParaRPr lang="zh-CN" altLang="en-US" sz="52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56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连云港中考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下列年代尺所示时间发生的历史事件共同体现了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两次世界大战的发展进程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二战后资本主义国家新变化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世纪世界政治格局演变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亚非拉国家坚持不懈的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斗争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s7.jpg" descr="id:21474858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1628800"/>
            <a:ext cx="8616315" cy="47371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911630" y="90872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1563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和平区一模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霸权主义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多极化方向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是某历史兴趣小组开展探究性学习搜集资料时的用词，由此判断其研究的主题是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法西斯国家的侵略扩张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第二次世界大战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一战后的世界格局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冷战后的世界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格局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河东区期末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对如图示意图反映的历史主题解读最准确的是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殖民体系的瓦解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世界格局的演变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资本主义的发展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霸权主义的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衰败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02718" y="3502749"/>
            <a:ext cx="7511702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凡尔赛</a:t>
            </a:r>
            <a:r>
              <a:rPr lang="en-US" altLang="zh-CN" sz="24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华盛顿体系</a:t>
            </a: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两极格局</a:t>
            </a: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多极化趋势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2350790" y="3662276"/>
            <a:ext cx="2808312" cy="36004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5458569" y="3645024"/>
            <a:ext cx="1212701" cy="36004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7004676" y="3662276"/>
            <a:ext cx="1512168" cy="36004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6933424" y="143588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623598" y="307091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6419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静海区实验中学月考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当今世界，美国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一超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独大，但欧洲则说要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把命运掌握在自己手里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，日本也时而表现出与美国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貌合神离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，中国等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金砖国家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在国际事务中的话语权日渐增强。这一现象表明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凡尔赛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华盛顿体系形成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两极格局崩溃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世界经济全球化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国际格局走向多极化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第二次世界大战后，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不做美、苏任何一方的附庸，不做帝国主义的马前卒，制止新殖民主义与帝国主义对世界的宰制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的理念逐渐兴起，由此形成了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不结盟运动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非洲民族独立运动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欧洲一体化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非暴力不合作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59302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983638" y="41490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4217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河北区一模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1965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年，联合国大会将安理会的非常任理事国从原来的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个增加到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个，经济及社会理事会的理事国从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年起增加到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个。这些增加的名额，大多数给了亚非拉国家。这些变化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破坏了美苏政治力量对比平衡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瓦解了帝国主义世界殖民体系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促进了国际政治新秩序的构建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推动了经济发展的全球化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趋势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99062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293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辽宁中考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历史解释是指以史料为依据，客观地认识和评判历史的态度和方法。下列属于历史解释的是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列宁领导彼得格勒武装起义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罗斯福宣布实施新政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个国家的代表签署《联合国家宣言》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计算机网络推动了全球经济的一体化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滨海新区结课练习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互联网＋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是一个新的发展潮流，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可以指各行各业。为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互联网＋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提供技术支持的是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生物工程技术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空间技术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计算机网络技术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原子能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技术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222998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023198" y="472514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353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1979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年，联合国大会通过了《消除对妇女一切形式歧视公约》。截至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日，缔约国为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个。公约全面要求在政治、经济、社会、文化、家庭等领域给予妇女平等的权利。这说明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妇女权益得到多国关注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妇女地位大大提高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妇女受教育程度提升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男女平等得以实现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连云港中考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近年来，南极冰山在加速融化，全球人口在快速膨胀。这将带来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生存环境恶化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淡水资源充足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人均资源增多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性别歧视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消除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99490" y="197158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 sz="2400"/>
          </a:p>
        </p:txBody>
      </p:sp>
      <p:sp>
        <p:nvSpPr>
          <p:cNvPr id="4" name="矩形 3"/>
          <p:cNvSpPr/>
          <p:nvPr/>
        </p:nvSpPr>
        <p:spPr>
          <a:xfrm>
            <a:off x="847248" y="416633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158737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搜集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某网络平台主播带货生活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提高妇女教育和健康水平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控制全球气候变暖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等资料，有利于探究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冷战过后的世界格局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不断发展的现代社会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亚非拉国家的新发展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两极格局笼罩的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193188" y="143861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2157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材料解析题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阅读下列材料，回答问题。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维持国际和平及安全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并为此目的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采取有效集体办法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以防止且消除对于和平之威胁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制止侵略行为或其他和平之破坏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并以和平方法且依正义及国际法之原则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调整或解决足以破坏和平之国际争端或情势。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《联合国宪章》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1995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世界贸易组织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负责对世贸组织成员之间发生的分歧进行仲裁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以促进成员开放市场和公平贸易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实现世界贸易的自由化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662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根据材料一，分别指出成立联合国与世界贸易组织的主要目的。结合所学知识，分析二者对世界和平与发展的作用。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3710" y="1844824"/>
            <a:ext cx="115841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联合国</a:t>
            </a:r>
            <a:r>
              <a:rPr lang="zh-CN" altLang="zh-CN" sz="2400">
                <a:cs typeface="Times New Roman" panose="02020603050405020304" pitchFamily="18" charset="0"/>
              </a:rPr>
              <a:t>：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维持国际和平及安全。世界贸易组织</a:t>
            </a:r>
            <a:r>
              <a:rPr lang="zh-CN" altLang="zh-CN" sz="2400">
                <a:cs typeface="Times New Roman" panose="02020603050405020304" pitchFamily="18" charset="0"/>
              </a:rPr>
              <a:t>：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解决国际贸易争端</a:t>
            </a:r>
            <a:r>
              <a:rPr lang="zh-CN" altLang="zh-CN" sz="2400"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促进世界贸易开放与公平。联合国在维护国际和平与安全方面发挥了积极作用</a:t>
            </a:r>
            <a:r>
              <a:rPr lang="zh-CN" altLang="zh-CN" sz="2400"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使许多国家和地区避免了一些可能发生的战争</a:t>
            </a:r>
            <a:r>
              <a:rPr lang="zh-CN" altLang="zh-CN" sz="2400">
                <a:cs typeface="Times New Roman" panose="02020603050405020304" pitchFamily="18" charset="0"/>
              </a:rPr>
              <a:t>；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世界贸易组织成立后</a:t>
            </a:r>
            <a:r>
              <a:rPr lang="zh-CN" altLang="zh-CN" sz="2400"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其成员的关税水平普遍降低</a:t>
            </a:r>
            <a:r>
              <a:rPr lang="zh-CN" altLang="zh-CN" sz="2400"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贸易壁垒进一步减少</a:t>
            </a:r>
            <a:r>
              <a:rPr lang="zh-CN" altLang="zh-CN" sz="2400"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促进了全球贸易和世界经济的发展。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6021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大跨国公司全球化程度变化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根据材料二，概括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1994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年全球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大跨国公司发生的变化。这一变化反映了哪一趋势？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en-US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7302444"/>
              </p:ext>
            </p:extLst>
          </p:nvPr>
        </p:nvGraphicFramePr>
        <p:xfrm>
          <a:off x="452584" y="1340768"/>
          <a:ext cx="10971214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2110861">
                  <a:extLst>
                    <a:ext uri="{9D8B030D-6E8A-4147-A177-3AD203B41FA5}">
                      <a16:colId xmlns:a16="http://schemas.microsoft.com/office/drawing/2014/main" val="1497564432"/>
                    </a:ext>
                  </a:extLst>
                </a:gridCol>
                <a:gridCol w="2110861">
                  <a:extLst>
                    <a:ext uri="{9D8B030D-6E8A-4147-A177-3AD203B41FA5}">
                      <a16:colId xmlns:a16="http://schemas.microsoft.com/office/drawing/2014/main" val="387679438"/>
                    </a:ext>
                  </a:extLst>
                </a:gridCol>
                <a:gridCol w="1687373">
                  <a:extLst>
                    <a:ext uri="{9D8B030D-6E8A-4147-A177-3AD203B41FA5}">
                      <a16:colId xmlns:a16="http://schemas.microsoft.com/office/drawing/2014/main" val="3614456539"/>
                    </a:ext>
                  </a:extLst>
                </a:gridCol>
                <a:gridCol w="1687373">
                  <a:extLst>
                    <a:ext uri="{9D8B030D-6E8A-4147-A177-3AD203B41FA5}">
                      <a16:colId xmlns:a16="http://schemas.microsoft.com/office/drawing/2014/main" val="3968621876"/>
                    </a:ext>
                  </a:extLst>
                </a:gridCol>
                <a:gridCol w="1687373">
                  <a:extLst>
                    <a:ext uri="{9D8B030D-6E8A-4147-A177-3AD203B41FA5}">
                      <a16:colId xmlns:a16="http://schemas.microsoft.com/office/drawing/2014/main" val="2702122040"/>
                    </a:ext>
                  </a:extLst>
                </a:gridCol>
                <a:gridCol w="1687373">
                  <a:extLst>
                    <a:ext uri="{9D8B030D-6E8A-4147-A177-3AD203B41FA5}">
                      <a16:colId xmlns:a16="http://schemas.microsoft.com/office/drawing/2014/main" val="1173400745"/>
                    </a:ext>
                  </a:extLst>
                </a:gridCol>
              </a:tblGrid>
              <a:tr h="548640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1994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1999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2005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2012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978852"/>
                  </a:ext>
                </a:extLst>
              </a:tr>
              <a:tr h="548640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资产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亿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美元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海外资产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879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21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240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47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320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76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983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1250931"/>
                  </a:ext>
                </a:extLst>
              </a:tr>
              <a:tr h="54864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总资产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38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631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50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920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86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830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128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415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3654228"/>
                  </a:ext>
                </a:extLst>
              </a:tr>
              <a:tr h="548640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雇员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万人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海外雇员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534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605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803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985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4032910"/>
                  </a:ext>
                </a:extLst>
              </a:tr>
              <a:tr h="54864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总雇员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328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511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688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3448864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415200" y="5062861"/>
            <a:ext cx="115674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 spc="100">
                <a:ea typeface="黑体" panose="02010609060101010101" pitchFamily="49" charset="-122"/>
                <a:cs typeface="Times New Roman" panose="02020603050405020304" pitchFamily="18" charset="0"/>
              </a:rPr>
              <a:t>整体规模越来越大</a:t>
            </a:r>
            <a:r>
              <a:rPr lang="zh-CN" altLang="zh-CN" sz="2400" spc="100">
                <a:cs typeface="Times New Roman" panose="02020603050405020304" pitchFamily="18" charset="0"/>
              </a:rPr>
              <a:t>，</a:t>
            </a:r>
            <a:r>
              <a:rPr lang="zh-CN" altLang="zh-CN" sz="2400" spc="100">
                <a:ea typeface="黑体" panose="02010609060101010101" pitchFamily="49" charset="-122"/>
                <a:cs typeface="Times New Roman" panose="02020603050405020304" pitchFamily="18" charset="0"/>
              </a:rPr>
              <a:t>实力持续增长</a:t>
            </a:r>
            <a:r>
              <a:rPr lang="zh-CN" altLang="zh-CN" sz="2400" spc="100">
                <a:cs typeface="Times New Roman" panose="02020603050405020304" pitchFamily="18" charset="0"/>
              </a:rPr>
              <a:t>；</a:t>
            </a:r>
            <a:r>
              <a:rPr lang="zh-CN" altLang="zh-CN" sz="2400" spc="100">
                <a:ea typeface="黑体" panose="02010609060101010101" pitchFamily="49" charset="-122"/>
                <a:cs typeface="Times New Roman" panose="02020603050405020304" pitchFamily="18" charset="0"/>
              </a:rPr>
              <a:t>海外资产、海外雇员所占的比重增加。经济全球化。</a:t>
            </a:r>
            <a:endParaRPr lang="zh-CN" altLang="zh-CN" sz="1200" spc="1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366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单项选择题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第二次世界大战后，联合国在国际事务中发挥着越来越重要的作用。它的总部设在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印度尼西亚万隆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美国纽约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比利时布鲁塞尔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瑞士日内瓦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第一次世界大战后，《国际联盟盟约》对战争进行了部分限制性规定；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1945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年的《联合国宪章》则全面禁止使用武力。上述演变说明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国际关系的不断民主化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国际政治格局的不断演变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国际新秩序的不断确立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国际安全机制的不断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198884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581496" y="418358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0832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苏州中考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当今世界并不太平：地区冲突威胁世界和平，全球经济复苏动力不足，现行全球治理体系持续面临变革挑战。中国外交迎难而上，贡献了中国智慧、中国方案、中国力量。阅读材料，完成下列要求。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ds86.jpg" descr="id:214748589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774726" y="2984361"/>
            <a:ext cx="8881110" cy="2176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46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下表整理自《大国外交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新华社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日特稿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8608794"/>
              </p:ext>
            </p:extLst>
          </p:nvPr>
        </p:nvGraphicFramePr>
        <p:xfrm>
          <a:off x="262558" y="1412776"/>
          <a:ext cx="11639008" cy="4389120"/>
        </p:xfrm>
        <a:graphic>
          <a:graphicData uri="http://schemas.openxmlformats.org/drawingml/2006/table">
            <a:tbl>
              <a:tblPr firstRow="1" firstCol="1" bandRow="1"/>
              <a:tblGrid>
                <a:gridCol w="5374312">
                  <a:extLst>
                    <a:ext uri="{9D8B030D-6E8A-4147-A177-3AD203B41FA5}">
                      <a16:colId xmlns:a16="http://schemas.microsoft.com/office/drawing/2014/main" val="3092607120"/>
                    </a:ext>
                  </a:extLst>
                </a:gridCol>
                <a:gridCol w="6264696">
                  <a:extLst>
                    <a:ext uri="{9D8B030D-6E8A-4147-A177-3AD203B41FA5}">
                      <a16:colId xmlns:a16="http://schemas.microsoft.com/office/drawing/2014/main" val="3534908308"/>
                    </a:ext>
                  </a:extLst>
                </a:gridCol>
              </a:tblGrid>
              <a:tr h="20079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中国外交大事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影响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575" marR="56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017509"/>
                  </a:ext>
                </a:extLst>
              </a:tr>
              <a:tr h="602390"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中国推动巴以停火止战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向加沙地带提供紧急人道主义援助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推动联合国安理会通过决议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展现国际社会促和共识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国际舆论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中国在巴以问题上站在和平一边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站在公道一边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站在国际法一边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575" marR="56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6534686"/>
                  </a:ext>
                </a:extLst>
              </a:tr>
              <a:tr h="596324"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中国为印尼建设的雅万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雅加达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万隆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高铁正式开通运营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为沿线经济发展赋能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是中印尼共建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一带一路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合作的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金字招牌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575" marR="56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3861122"/>
                  </a:ext>
                </a:extLst>
              </a:tr>
              <a:tr h="596324"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中美两国发布关于加强合作应对气候危机的阳光之乡声明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全球气候变暖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关系人类未来生存和发展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中国的努力展现了大国担当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575" marR="56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67075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04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读材料一，指出当今世界面临的全球性问题。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据材料二并结合所学知识，指出中国外交顺应了当今世界的哪些时代潮流。你怎样评价中国为解决全球性问题作出的巨大努力？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7938" y="1340768"/>
            <a:ext cx="97930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地区冲突威胁世界和平</a:t>
            </a:r>
            <a:r>
              <a:rPr lang="zh-CN" altLang="zh-CN" sz="2400">
                <a:cs typeface="Times New Roman" panose="02020603050405020304" pitchFamily="18" charset="0"/>
              </a:rPr>
              <a:t>；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全球经济复苏动力不足</a:t>
            </a:r>
            <a:r>
              <a:rPr lang="zh-CN" altLang="zh-CN" sz="2400">
                <a:cs typeface="Times New Roman" panose="02020603050405020304" pitchFamily="18" charset="0"/>
              </a:rPr>
              <a:t>；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全球气候变暖。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2903119"/>
            <a:ext cx="11567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和平、发展、合作、共赢。贡献了中国智慧、中国方案、中国力量</a:t>
            </a:r>
            <a:r>
              <a:rPr lang="zh-CN" altLang="zh-CN" sz="2400">
                <a:cs typeface="Times New Roman" panose="02020603050405020304" pitchFamily="18" charset="0"/>
              </a:rPr>
              <a:t>；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展现了中国的大国担当</a:t>
            </a:r>
            <a:r>
              <a:rPr lang="zh-CN" altLang="zh-CN" sz="2400">
                <a:cs typeface="Times New Roman" panose="02020603050405020304" pitchFamily="18" charset="0"/>
              </a:rPr>
              <a:t>；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有利于改革全球治理体系</a:t>
            </a:r>
            <a:r>
              <a:rPr lang="zh-CN" altLang="zh-CN" sz="2400">
                <a:cs typeface="Times New Roman" panose="02020603050405020304" pitchFamily="18" charset="0"/>
              </a:rPr>
              <a:t>；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有助于构建人类命运共同体。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197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阅读下列材料，回答问题。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三次工业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革命极大地促进了人类社会的进步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改变了人类的生产、生活方式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人与人之间的时空距离不断缩短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整个世界紧缩成一个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村落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。但是科技发展带来的许多负面影响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成为知识经济时代的重大课题。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人类面临空前的全球能源与资源危机、全球生态与环境危机、全球气候变化危机的多重挑战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由此引发了第四次工业革命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绿色工业革命。它的实质和特征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就是大幅度地提高资源生产率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大幅度地降低污染排放。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013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请分别列举前三次工业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革命中使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人与人之间的时空距离不断缩短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的发明或技术。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结合所学知识，谈谈材料二中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全球能源与资源危机、全球生态与环境危机、全球气候变化危机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的具体表现，并分析其产生的原因。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6574" y="1844824"/>
            <a:ext cx="115932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第一次工业革命</a:t>
            </a:r>
            <a:r>
              <a:rPr lang="zh-CN" altLang="zh-CN" sz="2400">
                <a:cs typeface="Times New Roman" panose="02020603050405020304" pitchFamily="18" charset="0"/>
              </a:rPr>
              <a:t>：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火车、汽船等</a:t>
            </a:r>
            <a:r>
              <a:rPr lang="zh-CN" altLang="zh-CN" sz="2400">
                <a:cs typeface="Times New Roman" panose="02020603050405020304" pitchFamily="18" charset="0"/>
              </a:rPr>
              <a:t>；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第二次工业革命</a:t>
            </a:r>
            <a:r>
              <a:rPr lang="zh-CN" altLang="zh-CN" sz="2400">
                <a:cs typeface="Times New Roman" panose="02020603050405020304" pitchFamily="18" charset="0"/>
              </a:rPr>
              <a:t>：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汽车、飞机、电话、电报等</a:t>
            </a:r>
            <a:r>
              <a:rPr lang="zh-CN" altLang="zh-CN" sz="2400">
                <a:cs typeface="Times New Roman" panose="02020603050405020304" pitchFamily="18" charset="0"/>
              </a:rPr>
              <a:t>；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第三次科技革命</a:t>
            </a:r>
            <a:r>
              <a:rPr lang="zh-CN" altLang="zh-CN" sz="2400">
                <a:cs typeface="Times New Roman" panose="02020603050405020304" pitchFamily="18" charset="0"/>
              </a:rPr>
              <a:t>：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高铁、电子计算机、互联网等。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4566" y="4033942"/>
            <a:ext cx="115932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森林面积急剧减少</a:t>
            </a:r>
            <a:r>
              <a:rPr lang="zh-CN" altLang="zh-CN" sz="2400"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水污染显著加剧</a:t>
            </a:r>
            <a:r>
              <a:rPr lang="zh-CN" altLang="zh-CN" sz="2400"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生产排污带来了公共健康隐患和环境污染。科技革命对资源和能源的过度消耗</a:t>
            </a:r>
            <a:r>
              <a:rPr lang="zh-CN" altLang="zh-CN" sz="2400">
                <a:cs typeface="Times New Roman" panose="02020603050405020304" pitchFamily="18" charset="0"/>
              </a:rPr>
              <a:t>；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消费者的过度消费</a:t>
            </a:r>
            <a:r>
              <a:rPr lang="zh-CN" altLang="zh-CN" sz="2400">
                <a:cs typeface="Times New Roman" panose="02020603050405020304" pitchFamily="18" charset="0"/>
              </a:rPr>
              <a:t>；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等等。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443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枣庄中考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日，中国第二十七批赴刚果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维和部队全体官兵被授予联合国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和平勋章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，这是联合国表彰维和人员的最高荣誉。这一表彰源于联合国的首要宗旨是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解决贸易争端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维护国际和平与安全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促进亚太合作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加快欧洲一体化进程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滨海新区一模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维和部队的士兵头戴天蓝色的钢盔或蓝色贝雷帽，又被称为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蓝盔部队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，他们为维护世界和平与安全贡献着自己的力量。派出这支部队的是</a:t>
            </a:r>
            <a:r>
              <a:rPr lang="en-US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国际联盟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联合国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世界贸易组织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二十国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集团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68042" y="198884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457884" y="417495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4591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红桥区二模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截至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月，中国先后派出维和官兵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万余人次，赴全球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多个国家和地区参加维和行动。授权中国参与这些行动的国际组织是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联合国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亚太经合组织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世界贸易组织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欧盟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静海区实验中学开学考试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据统计，当今世界，就进出口贸易总额在一国国内生产总值中的比重而言，高收入国家已经超过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％，中等收入国家也超过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％；若无国际贸易，一国的经济增长空间将会受限。材料反映了当今世界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多极化趋势不断加强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经济全球化趋势加强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已经连接为一个整体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各国进出口贸易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繁荣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95606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424826" y="418358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797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86275" algn="l"/>
                <a:tab pos="5645150" algn="l"/>
                <a:tab pos="986313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辽宁中考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加入世界贸易组织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多年来，中国向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个最不发达国家提供免关税待遇，对全球经济增长的年均贡献率接近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％，让全世界共享中国发展红利。这说明中国加入世界贸易组织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促进了世界经济的发展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适应了文化多样化趋势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维护了国际和平与安全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推进了社会信息化建设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第七中学三模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年，英国公民投票，大部分赞同脱离欧盟；美国前任总统特朗普也提出要退出世界贸易组织、世界卫生组织。这表明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英美两国利益一致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欧洲一体化进程加快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国际组织失去效力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经济全球化出现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波折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04774" y="196296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768128" y="416633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5113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2022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月，世界贸易组织宣布，中国诉讼美国反补贴案胜诉，认定中国在货物贸易领域每年可对美方实施</a:t>
            </a:r>
            <a:r>
              <a:rPr lang="en-US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pc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亿美元贸易报复。该材料体现了世界贸易组织的职能是</a:t>
            </a:r>
            <a:r>
              <a:rPr lang="en-US" altLang="zh-CN" spc="10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spc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解决贸易争端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推动民主进程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维护国际和平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反对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种族歧视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46734" y="1946448"/>
            <a:ext cx="4203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pc="1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2234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以下内容是九年级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班历史探究性活动小组的同学为辩论会准备的辩词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部分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，据此可知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苏联模式的利与弊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网络技术带来的利与弊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经济全球化的利与弊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工业革命带来的利与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弊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796623"/>
            <a:ext cx="11134952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正方：它使得国际投资和国际贸易迅速增长，推动了世界经济发展。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反方：它使得经济失控风险加剧，引发世界性经济动荡。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60854" y="1916832"/>
            <a:ext cx="9550776" cy="1008112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44916" y="142928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030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六盘水中考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世界百年未有之大变局加速演进，世界又一次站在历史的十字路口。当前，作为时代的主题仍需要各国人民共同维护的是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政治多极化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经济全球化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生态与人口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和平与发展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常州中考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冷战结束后，以美国为首的北约打着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人权高于主权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的幌子，动辄挥舞制裁大棒，对其他主权国家实施单边非法制裁。这表明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国际联盟的约束力下降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世界格局形成了多极化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强权政治威胁世界安宁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北约建立了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单极世界</a:t>
            </a:r>
            <a:r>
              <a:rPr lang="en-US" altLang="zh-CN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71470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073412" y="363639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3333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盐城中考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年，乍得、马里、几内亚、苏丹等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个非洲国家至少发生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次政变，年均政变数量接近上世纪非洲政变高发期水平。材料表明，当今世界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和平与发展面临着挑战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美苏冷战造成社会动荡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世贸组织缺乏机制调节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环境恶化导致冲突加剧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当今世界，新兴市场国家和发展中国家群体性崛起，国际力量对比朝着趋于均衡的方向发展。这反映了当今世界的主要发展趋势是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世界多极化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经济全球化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社会信息化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文化多样化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3186" y="197647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199890" y="416633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601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rgbClr val="3FB564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1094</TotalTime>
  <Words>1632</Words>
  <Application>Microsoft Office PowerPoint</Application>
  <PresentationFormat>自定义</PresentationFormat>
  <Paragraphs>185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2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304</cp:revision>
  <dcterms:created xsi:type="dcterms:W3CDTF">2020-11-06T05:24:40Z</dcterms:created>
  <dcterms:modified xsi:type="dcterms:W3CDTF">2024-12-15T11:48:04Z</dcterms:modified>
</cp:coreProperties>
</file>